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8" r:id="rId3"/>
    <p:sldId id="257" r:id="rId4"/>
    <p:sldId id="279" r:id="rId5"/>
    <p:sldId id="265" r:id="rId6"/>
    <p:sldId id="259" r:id="rId7"/>
    <p:sldId id="281" r:id="rId8"/>
    <p:sldId id="261" r:id="rId9"/>
    <p:sldId id="286" r:id="rId10"/>
    <p:sldId id="288" r:id="rId11"/>
    <p:sldId id="271" r:id="rId12"/>
    <p:sldId id="285" r:id="rId13"/>
    <p:sldId id="283" r:id="rId14"/>
    <p:sldId id="274" r:id="rId15"/>
    <p:sldId id="267" r:id="rId16"/>
    <p:sldId id="273" r:id="rId17"/>
    <p:sldId id="266" r:id="rId18"/>
    <p:sldId id="270" r:id="rId19"/>
    <p:sldId id="272" r:id="rId20"/>
    <p:sldId id="276" r:id="rId21"/>
    <p:sldId id="263" r:id="rId22"/>
    <p:sldId id="269" r:id="rId23"/>
    <p:sldId id="280" r:id="rId24"/>
    <p:sldId id="262" r:id="rId25"/>
    <p:sldId id="264" r:id="rId26"/>
    <p:sldId id="277" r:id="rId27"/>
    <p:sldId id="278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5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70CB6-E7C7-4CF2-941C-1DDC9CA1CF44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9A50F-DFA6-46F0-9CAC-0C3547C35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5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9A50F-DFA6-46F0-9CAC-0C3547C352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8C1D-A7CC-D6EA-96F3-2B3CD6A38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31DBE-20DA-43AB-FB14-B2A982ED4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1F008-3481-4E99-28FB-F4E74E81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9480-2402-09CC-A72F-F8581861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B3C7-05B4-ACB0-1E0A-6976B0E6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5928-E4F0-9BC5-6498-6783E6C0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151D1-FDF2-EA35-2A8A-999393F0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FF59-72F1-2021-1B69-C65ABEB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1A11-47CE-E010-CA1E-5CEC3749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B47DC-E9EC-FEDB-AB8B-8B6ACE3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BE580-401B-1CD1-41B5-3FA1FC147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892F-0181-C019-FDA3-7983F7E5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887B-CD6E-6E38-1CC0-6F7B9927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D097-217A-3A72-FF8A-6905184D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F75A-4D9C-6F3E-07EF-79F872C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AC9E-1B66-B261-C2DB-0DDEB089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5A3C-8CFB-33DB-E7E3-584CD68D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7124-FF0A-C781-5E68-60B03C45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828D-0F64-B3A0-2BAE-1B3D08B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C62CA-C852-8849-25C2-2F7704D1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0AA0-1119-3057-0766-BA012242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114B2-E7A1-BA5D-2DF8-0CD300CE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427D-E623-0940-E72C-94A3EF43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B0422-9A34-E874-E130-8FFF8799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5F5D-C184-3AEA-F9B0-7F7527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3347-1A64-362E-D62B-B258FB10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E27A-7873-86F6-5DE1-A51BC13E5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F871-8843-4CDF-49B1-E06C7FCF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DE5BC-88E0-DE74-DA58-A2910A72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EC0CE-12B6-7C7A-9ADB-211BF71C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1EB22-CD7C-8FF7-603F-7F6FD176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4796-809B-071F-CBEB-C1AF19C2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F24E-7B97-619A-AE73-B36BB4FF0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0807-4094-5930-D75B-BE185995B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2ACA5-6E25-EFCF-68E8-CDCEDD0C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3E882-84C2-590A-7B67-E45CE0E92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52EDD-8E5E-445D-E07C-7C330637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3EC28-36AA-CA67-1A5A-C7A2F22D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3DB5E-2CD6-A628-49E9-7BD46BF3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8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9A3F-08D6-325C-B993-D9296623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AC892-2585-17B3-1F4D-669CCB0A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703-5B8A-4353-9CCF-2194372F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5B86E-D045-1AF8-C540-4882FA91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BFA9A-B410-E2EC-07B1-10E82CA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86498-119F-F0C1-B2F8-4F2B404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9881-1B1B-D1A3-BD30-A461EA19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FC78-8F87-98A4-8035-88277C1A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DBC89-3353-CB77-B790-EA26590C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8A80-BC93-1FAC-98B2-D560519D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D495-0D2E-9E05-48E6-72BB4E2B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2620A-B74A-EEE7-CA33-CAF5B582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8992C-98EF-A4E9-8E02-823D03DA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F56A-4DE0-F1B3-6F14-BF97BBAF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5A6AD-AA2F-9C67-1ACE-D2B4382AA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E646B-E51D-17B4-F5B2-CF4885672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00B0-5FFA-4FA1-9AE6-E34787A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452BF-14D8-21AE-B05F-280AF01F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ECD06-3107-0CA6-C8EC-217FCD5D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6EBE6-37C0-52BF-2175-E594917D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8D0D-A66A-0C1F-8948-AF31621EE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C6BE-D4B3-C7AD-B0A5-1D92A8B7C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B2F4C-F870-498F-B325-542C7A1F8DD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681CC-D515-2535-326B-AF3728605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6EB4-E952-20CC-496F-C97600474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8ACB92-795C-4BB4-8795-E55B6C5C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6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-kb.is.s.u-tokyo.ac.jp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swansea.ac.uk/staff/o.kullmann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lab2.kuis.kyoto-u.ac.jp/minato/index-e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niemetz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jakobnordstrom.github.io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preiner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aere.iastate.edu/kyrozier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trs.css.i.nagoya-u.ac.jp/~sakai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ac.tuwien.ac.at/people/szeider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soh.org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cs.tsukuba.ac.jp/~uhiro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kihisayamada.github.io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cca.informatik.uni-freiburg.de/biere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fazekas.github.io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scs.gatech.edu/people/vijay-ganesh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cc.ee.ntu.edu.tw/~jhjiang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cs.helsinki.fi/u/mjarvisa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7550-4094-4A90-171D-094BBF7CB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93409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C555-1928-A91F-51FA-D01B1D484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Naoki Kobayashi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58822-CEEA-4F34-D441-E74890D44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University of Tokyo</a:t>
            </a:r>
          </a:p>
          <a:p>
            <a:r>
              <a:rPr lang="pl-PL" dirty="0">
                <a:hlinkClick r:id="rId2"/>
              </a:rPr>
              <a:t>Kobayashi Laboratory (u-tokyo.ac.jp)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Miyuki </a:t>
            </a:r>
            <a:r>
              <a:rPr lang="en-US" dirty="0" err="1"/>
              <a:t>Koshimura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Kyoshu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64106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95CF-E830-65CF-6378-1BF20EDAD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Oliver </a:t>
            </a:r>
            <a:r>
              <a:rPr lang="en-US" dirty="0" err="1"/>
              <a:t>Kullmann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DF0B3-82A0-051A-0B5E-039469566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Swansea</a:t>
            </a:r>
          </a:p>
          <a:p>
            <a:r>
              <a:rPr lang="en-US" dirty="0">
                <a:hlinkClick r:id="rId2"/>
              </a:rPr>
              <a:t>Dr Oliver </a:t>
            </a:r>
            <a:r>
              <a:rPr lang="en-US" dirty="0" err="1">
                <a:hlinkClick r:id="rId2"/>
              </a:rPr>
              <a:t>Kullmann</a:t>
            </a:r>
            <a:r>
              <a:rPr lang="en-US" dirty="0">
                <a:hlinkClick r:id="rId2"/>
              </a:rPr>
              <a:t> - Swansea University</a:t>
            </a:r>
            <a:endParaRPr lang="en-US" dirty="0"/>
          </a:p>
        </p:txBody>
      </p:sp>
      <p:pic>
        <p:nvPicPr>
          <p:cNvPr id="1026" name="Picture 2" descr="Dr Oliver Kullmann">
            <a:extLst>
              <a:ext uri="{FF2B5EF4-FFF2-40B4-BE49-F238E27FC236}">
                <a16:creationId xmlns:a16="http://schemas.microsoft.com/office/drawing/2014/main" id="{4BE6107D-9483-2A3B-7265-2F18A89F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642" y="0"/>
            <a:ext cx="2939358" cy="391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2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2FA3-AD6B-0CE7-D5E5-0CB7D8BBF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Shin-Ichi Minato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C363B-7B73-6F6F-003A-A7AA6F4BE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Kyoto University</a:t>
            </a:r>
          </a:p>
          <a:p>
            <a:r>
              <a:rPr lang="en-US" dirty="0">
                <a:hlinkClick r:id="rId2"/>
              </a:rPr>
              <a:t>Shin-</a:t>
            </a:r>
            <a:r>
              <a:rPr lang="en-US" dirty="0" err="1">
                <a:hlinkClick r:id="rId2"/>
              </a:rPr>
              <a:t>ichi</a:t>
            </a:r>
            <a:r>
              <a:rPr lang="en-US" dirty="0">
                <a:hlinkClick r:id="rId2"/>
              </a:rPr>
              <a:t> Minato's Home Page (kyoto-u.ac.jp)</a:t>
            </a:r>
            <a:endParaRPr lang="en-US" dirty="0"/>
          </a:p>
        </p:txBody>
      </p:sp>
      <p:pic>
        <p:nvPicPr>
          <p:cNvPr id="4098" name="Picture 2" descr="Shin-ichi Minato's picture">
            <a:extLst>
              <a:ext uri="{FF2B5EF4-FFF2-40B4-BE49-F238E27FC236}">
                <a16:creationId xmlns:a16="http://schemas.microsoft.com/office/drawing/2014/main" id="{EC4C7577-F239-EAE7-1150-3BFF597DD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08" y="11615"/>
            <a:ext cx="4127293" cy="27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38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Nina Narodytska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VMWare</a:t>
            </a:r>
          </a:p>
        </p:txBody>
      </p:sp>
      <p:pic>
        <p:nvPicPr>
          <p:cNvPr id="6146" name="Picture 2" descr="Image result for Nina Narodytska">
            <a:extLst>
              <a:ext uri="{FF2B5EF4-FFF2-40B4-BE49-F238E27FC236}">
                <a16:creationId xmlns:a16="http://schemas.microsoft.com/office/drawing/2014/main" id="{8297A5D4-9D1B-AEB1-3F64-ED9DB7ED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23" y="0"/>
            <a:ext cx="3235377" cy="330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3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Aina Niemetz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Aina Niemetz | Sr. Research Scientist, Computer </a:t>
            </a:r>
            <a:r>
              <a:rPr lang="en-US" dirty="0" err="1">
                <a:hlinkClick r:id="rId2"/>
              </a:rPr>
              <a:t>ScienceStanford</a:t>
            </a:r>
            <a:r>
              <a:rPr lang="en-US" dirty="0">
                <a:hlinkClick r:id="rId2"/>
              </a:rPr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9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Jakob Nordström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6" y="3674466"/>
            <a:ext cx="9144000" cy="1655762"/>
          </a:xfrm>
        </p:spPr>
        <p:txBody>
          <a:bodyPr/>
          <a:lstStyle/>
          <a:p>
            <a:r>
              <a:rPr lang="en-US" dirty="0"/>
              <a:t>DIKU</a:t>
            </a:r>
          </a:p>
          <a:p>
            <a:r>
              <a:rPr lang="en-US" dirty="0">
                <a:hlinkClick r:id="rId2"/>
              </a:rPr>
              <a:t>Jakob Nordström (jakobnordstrom.github.io)</a:t>
            </a:r>
            <a:endParaRPr lang="en-US" dirty="0"/>
          </a:p>
        </p:txBody>
      </p:sp>
      <p:pic>
        <p:nvPicPr>
          <p:cNvPr id="7170" name="Picture 2" descr="Picture of Jakob Nordstrom">
            <a:extLst>
              <a:ext uri="{FF2B5EF4-FFF2-40B4-BE49-F238E27FC236}">
                <a16:creationId xmlns:a16="http://schemas.microsoft.com/office/drawing/2014/main" id="{1DDD635E-51BC-9138-2817-E4E489C7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43" y="0"/>
            <a:ext cx="3023857" cy="30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0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Mathias Preiner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</a:t>
            </a:r>
          </a:p>
          <a:p>
            <a:r>
              <a:rPr lang="en-US" dirty="0">
                <a:hlinkClick r:id="rId2"/>
              </a:rPr>
              <a:t>Home | Mathias Preiner (stanford.edu)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Kristin Rozier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Iowa State University</a:t>
            </a:r>
          </a:p>
          <a:p>
            <a:r>
              <a:rPr lang="en-US" dirty="0">
                <a:hlinkClick r:id="rId2"/>
              </a:rPr>
              <a:t>Kristin Yvonne Rozier, Ph.D. – Iowa State University (iastate.edu)</a:t>
            </a:r>
            <a:endParaRPr lang="en-US" dirty="0"/>
          </a:p>
        </p:txBody>
      </p:sp>
      <p:pic>
        <p:nvPicPr>
          <p:cNvPr id="9218" name="Picture 2" descr="Kristin Yvonne Rozier">
            <a:extLst>
              <a:ext uri="{FF2B5EF4-FFF2-40B4-BE49-F238E27FC236}">
                <a16:creationId xmlns:a16="http://schemas.microsoft.com/office/drawing/2014/main" id="{A1E93C41-E7EA-04C9-10A9-141F982C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32" y="0"/>
            <a:ext cx="2703968" cy="360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7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Masahiro Sakai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Nagoya University</a:t>
            </a:r>
          </a:p>
          <a:p>
            <a:r>
              <a:rPr lang="ja-JP" altLang="en-US" dirty="0">
                <a:hlinkClick r:id="rId2"/>
              </a:rPr>
              <a:t>酒井正彦 ホームページ </a:t>
            </a:r>
            <a:r>
              <a:rPr lang="en-US" altLang="ja-JP" dirty="0">
                <a:hlinkClick r:id="rId2"/>
              </a:rPr>
              <a:t>(nagoya-u.ac.jp)</a:t>
            </a:r>
            <a:endParaRPr lang="en-US" dirty="0"/>
          </a:p>
        </p:txBody>
      </p:sp>
      <p:pic>
        <p:nvPicPr>
          <p:cNvPr id="8194" name="Picture 2" descr="酒井正彦">
            <a:extLst>
              <a:ext uri="{FF2B5EF4-FFF2-40B4-BE49-F238E27FC236}">
                <a16:creationId xmlns:a16="http://schemas.microsoft.com/office/drawing/2014/main" id="{BE2B1D18-E116-FEB6-C402-41094A35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87" y="-1"/>
            <a:ext cx="3332813" cy="33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2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Mutsunori</a:t>
            </a:r>
            <a:r>
              <a:rPr lang="en-US" dirty="0"/>
              <a:t> </a:t>
            </a:r>
            <a:r>
              <a:rPr lang="en-US" dirty="0" err="1"/>
              <a:t>Banbara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Nagoya University</a:t>
            </a:r>
          </a:p>
        </p:txBody>
      </p:sp>
      <p:pic>
        <p:nvPicPr>
          <p:cNvPr id="10242" name="Picture 2" descr="Mutsunori Banbara">
            <a:extLst>
              <a:ext uri="{FF2B5EF4-FFF2-40B4-BE49-F238E27FC236}">
                <a16:creationId xmlns:a16="http://schemas.microsoft.com/office/drawing/2014/main" id="{34EA759A-C9F0-112D-808B-1D4C0291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892" y="0"/>
            <a:ext cx="2883109" cy="33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0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Roopsha Samanta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Bun on Twitter: &quot;RT @roopshasamanta: My theory — Purdue CS denied me ...">
            <a:extLst>
              <a:ext uri="{FF2B5EF4-FFF2-40B4-BE49-F238E27FC236}">
                <a16:creationId xmlns:a16="http://schemas.microsoft.com/office/drawing/2014/main" id="{1BDB3972-6047-56EC-7AA0-5B4D3373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588" y="0"/>
            <a:ext cx="2948412" cy="29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6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6963" y="2062162"/>
            <a:ext cx="9144000" cy="2387600"/>
          </a:xfrm>
        </p:spPr>
        <p:txBody>
          <a:bodyPr/>
          <a:lstStyle/>
          <a:p>
            <a:r>
              <a:rPr lang="en-US" dirty="0"/>
              <a:t>Stefan </a:t>
            </a:r>
            <a:r>
              <a:rPr lang="en-US" dirty="0" err="1"/>
              <a:t>Szeider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605" y="4344423"/>
            <a:ext cx="9144000" cy="1655762"/>
          </a:xfrm>
        </p:spPr>
        <p:txBody>
          <a:bodyPr/>
          <a:lstStyle/>
          <a:p>
            <a:r>
              <a:rPr lang="en-US" dirty="0"/>
              <a:t>TU Wien</a:t>
            </a:r>
          </a:p>
          <a:p>
            <a:r>
              <a:rPr lang="en-US" dirty="0">
                <a:hlinkClick r:id="rId2"/>
              </a:rPr>
              <a:t>ac.tuwien.ac.at/people/</a:t>
            </a:r>
            <a:r>
              <a:rPr lang="en-US" dirty="0" err="1">
                <a:hlinkClick r:id="rId2"/>
              </a:rPr>
              <a:t>szeider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9D733D9-9FAD-F73A-8A48-9FB109FD3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34" y="82047"/>
            <a:ext cx="7140166" cy="33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94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Soh </a:t>
            </a:r>
            <a:r>
              <a:rPr lang="en-US" dirty="0" err="1"/>
              <a:t>Takehide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tsoh.org</a:t>
            </a:r>
            <a:endParaRPr lang="en-US" dirty="0"/>
          </a:p>
          <a:p>
            <a:r>
              <a:rPr lang="en-US" dirty="0"/>
              <a:t>Kobe University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78EC38A-A3B9-7C6A-BBDE-CC5718E2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305" y="0"/>
            <a:ext cx="3165695" cy="390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8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9BE1B-2E35-D9A5-2B8A-1FBF38EE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24"/>
            <a:ext cx="12111386" cy="67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Hiroshi </a:t>
            </a:r>
            <a:r>
              <a:rPr lang="en-US" dirty="0" err="1"/>
              <a:t>Unno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Tsukuba</a:t>
            </a:r>
          </a:p>
          <a:p>
            <a:r>
              <a:rPr lang="en-US" dirty="0">
                <a:hlinkClick r:id="rId2"/>
              </a:rPr>
              <a:t>Hiroshi UNNO (tsukuba.ac.jp)</a:t>
            </a:r>
            <a:endParaRPr lang="en-US" dirty="0"/>
          </a:p>
        </p:txBody>
      </p:sp>
      <p:pic>
        <p:nvPicPr>
          <p:cNvPr id="16386" name="Picture 2" descr="Seminar Report: The 1st STAIR Lab ST Seminar: Dr. Hiroshi Unno ...">
            <a:extLst>
              <a:ext uri="{FF2B5EF4-FFF2-40B4-BE49-F238E27FC236}">
                <a16:creationId xmlns:a16="http://schemas.microsoft.com/office/drawing/2014/main" id="{4951045B-33AE-0E7E-4A69-CB1CE3A3D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633" y="0"/>
            <a:ext cx="4332368" cy="259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1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Akihisa Yamada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Akihisa Yamada</a:t>
            </a:r>
            <a:endParaRPr lang="en-US" dirty="0"/>
          </a:p>
          <a:p>
            <a:r>
              <a:rPr lang="en-US" dirty="0"/>
              <a:t>AIST Japan</a:t>
            </a:r>
          </a:p>
        </p:txBody>
      </p:sp>
    </p:spTree>
    <p:extLst>
      <p:ext uri="{BB962C8B-B14F-4D97-AF65-F5344CB8AC3E}">
        <p14:creationId xmlns:p14="http://schemas.microsoft.com/office/powerpoint/2010/main" val="180586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Tachio Terauchi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Waseda</a:t>
            </a:r>
            <a:endParaRPr lang="en-US" dirty="0"/>
          </a:p>
        </p:txBody>
      </p:sp>
      <p:pic>
        <p:nvPicPr>
          <p:cNvPr id="3074" name="Picture 2" descr="Image result for Tachi Terauchi">
            <a:extLst>
              <a:ext uri="{FF2B5EF4-FFF2-40B4-BE49-F238E27FC236}">
                <a16:creationId xmlns:a16="http://schemas.microsoft.com/office/drawing/2014/main" id="{6D0FFF18-5580-31F1-ACE5-7E43528A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994" y="0"/>
            <a:ext cx="2541006" cy="31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9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Marijn Heule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CMU</a:t>
            </a:r>
          </a:p>
        </p:txBody>
      </p:sp>
      <p:pic>
        <p:nvPicPr>
          <p:cNvPr id="2050" name="Picture 2" descr="A Fleet of Computers Helps Settle a 90-Year-Old Math Problem | WIRED">
            <a:extLst>
              <a:ext uri="{FF2B5EF4-FFF2-40B4-BE49-F238E27FC236}">
                <a16:creationId xmlns:a16="http://schemas.microsoft.com/office/drawing/2014/main" id="{00981751-F779-2207-6DAE-296C3EC6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515" y="0"/>
            <a:ext cx="4315485" cy="249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93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Nikolaj </a:t>
            </a:r>
            <a:r>
              <a:rPr lang="en-US" dirty="0" err="1"/>
              <a:t>Bj</a:t>
            </a:r>
            <a:r>
              <a:rPr lang="en-US" sz="4400" dirty="0" err="1"/>
              <a:t>Ø</a:t>
            </a:r>
            <a:r>
              <a:rPr lang="en-US" dirty="0" err="1"/>
              <a:t>rner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4015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A9F-091C-C0E0-81E8-22C8C8109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Armin Biere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5580-F6D3-A63F-5AFA-031527B38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Freiburg</a:t>
            </a:r>
          </a:p>
          <a:p>
            <a:r>
              <a:rPr lang="de-DE" dirty="0">
                <a:hlinkClick r:id="rId2"/>
              </a:rPr>
              <a:t>Prof. Dr. Armin Biere (uni-freiburg.de)</a:t>
            </a:r>
            <a:endParaRPr lang="en-US" dirty="0"/>
          </a:p>
        </p:txBody>
      </p:sp>
      <p:pic>
        <p:nvPicPr>
          <p:cNvPr id="15362" name="Picture 2" descr="Image result for armin biere">
            <a:extLst>
              <a:ext uri="{FF2B5EF4-FFF2-40B4-BE49-F238E27FC236}">
                <a16:creationId xmlns:a16="http://schemas.microsoft.com/office/drawing/2014/main" id="{F1FB11D8-1550-0B81-6924-429053F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016" y="69882"/>
            <a:ext cx="2875984" cy="28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5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9645FF-D4E7-617F-F7B3-8B83140F5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" y="442224"/>
            <a:ext cx="6828566" cy="327511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Sam Buss</a:t>
            </a:r>
          </a:p>
          <a:p>
            <a:pPr algn="l"/>
            <a:r>
              <a:rPr lang="en-US" sz="2000" dirty="0"/>
              <a:t>University of California, San Diego</a:t>
            </a:r>
            <a:br>
              <a:rPr lang="en-US" sz="2000" dirty="0"/>
            </a:br>
            <a:r>
              <a:rPr lang="en-US" sz="2000" dirty="0"/>
              <a:t>Department of Mathematics</a:t>
            </a:r>
          </a:p>
          <a:p>
            <a:pPr algn="l"/>
            <a:r>
              <a:rPr lang="en-US" sz="2000" dirty="0"/>
              <a:t>sbuss@ucsd.edu</a:t>
            </a:r>
            <a:br>
              <a:rPr lang="en-US" sz="2000" dirty="0"/>
            </a:br>
            <a:r>
              <a:rPr lang="en-US" sz="2000" dirty="0"/>
              <a:t>http:/math.ucsd.edu/~sbuss</a:t>
            </a:r>
          </a:p>
          <a:p>
            <a:pPr algn="l"/>
            <a:r>
              <a:rPr lang="en-US" sz="2000" i="1" dirty="0"/>
              <a:t>Interests: </a:t>
            </a:r>
            <a:r>
              <a:rPr lang="en-US" sz="2000" dirty="0"/>
              <a:t>  </a:t>
            </a:r>
          </a:p>
          <a:p>
            <a:pPr algn="l"/>
            <a:r>
              <a:rPr lang="en-US" sz="2000" dirty="0"/>
              <a:t>Mathematical logic, proof complexity, bounded arithmetic, </a:t>
            </a:r>
            <a:br>
              <a:rPr lang="en-US" sz="2000" dirty="0"/>
            </a:br>
            <a:r>
              <a:rPr lang="en-US" sz="2000" dirty="0"/>
              <a:t>SAT solvers and resolution, algorithms and complexity.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person in a gray shirt&#10;&#10;Description automatically generated">
            <a:extLst>
              <a:ext uri="{FF2B5EF4-FFF2-40B4-BE49-F238E27FC236}">
                <a16:creationId xmlns:a16="http://schemas.microsoft.com/office/drawing/2014/main" id="{3AA9934C-A53C-3D39-37A1-8CF0BDBD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4" y="355965"/>
            <a:ext cx="3519639" cy="380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16383-DD82-EF20-CE19-85D7DC1FEF19}"/>
              </a:ext>
            </a:extLst>
          </p:cNvPr>
          <p:cNvSpPr txBox="1"/>
          <p:nvPr/>
        </p:nvSpPr>
        <p:spPr>
          <a:xfrm>
            <a:off x="714730" y="3517572"/>
            <a:ext cx="10419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/>
              <a:t>Recent research includes:</a:t>
            </a:r>
            <a:br>
              <a:rPr lang="en-US" sz="2000" i="1" dirty="0"/>
            </a:br>
            <a:br>
              <a:rPr lang="en-US" sz="2000" i="1" dirty="0"/>
            </a:br>
            <a:r>
              <a:rPr lang="en-US" sz="2000" dirty="0"/>
              <a:t>DRAT proofs (with N. </a:t>
            </a:r>
            <a:r>
              <a:rPr lang="en-US" sz="2000" dirty="0" err="1"/>
              <a:t>Thapen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Independence results for NEXP vs P/poly in Bounded Arithmetic (with A. </a:t>
            </a:r>
            <a:r>
              <a:rPr lang="en-US" sz="2000" dirty="0" err="1"/>
              <a:t>Atserias</a:t>
            </a:r>
            <a:r>
              <a:rPr lang="en-US" sz="2000" dirty="0"/>
              <a:t> and M. Müller)</a:t>
            </a:r>
            <a:br>
              <a:rPr lang="en-US" sz="2000" dirty="0"/>
            </a:br>
            <a:r>
              <a:rPr lang="en-US" sz="2000" dirty="0"/>
              <a:t>MaxSat (with ML Bonet, A. </a:t>
            </a:r>
            <a:r>
              <a:rPr lang="en-US" sz="2000" dirty="0" err="1"/>
              <a:t>Ignjatiev</a:t>
            </a:r>
            <a:r>
              <a:rPr lang="en-US" sz="2000" dirty="0"/>
              <a:t>, J. Marques-Silva, A. </a:t>
            </a:r>
            <a:r>
              <a:rPr lang="en-US" sz="2000" dirty="0" err="1"/>
              <a:t>Morgado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OBDD proofs (with D. Itsykson, A. Knop, A. </a:t>
            </a:r>
            <a:r>
              <a:rPr lang="en-US" sz="2000" dirty="0" err="1"/>
              <a:t>Riazanov</a:t>
            </a:r>
            <a:r>
              <a:rPr lang="en-US" sz="2000" dirty="0"/>
              <a:t>, D. Sokolov)</a:t>
            </a:r>
            <a:br>
              <a:rPr lang="en-US" sz="2000" dirty="0"/>
            </a:br>
            <a:r>
              <a:rPr lang="en-US" sz="2000" dirty="0"/>
              <a:t>TFNP, Proof Systems and Monotone Circuits (with N. Fleming and R. Impagliazzo)</a:t>
            </a:r>
            <a:br>
              <a:rPr lang="en-US" sz="2000" dirty="0"/>
            </a:br>
            <a:r>
              <a:rPr lang="en-US" sz="2000" dirty="0"/>
              <a:t>Proof Systems for Branching Programs </a:t>
            </a:r>
            <a:r>
              <a:rPr lang="en-US" sz="2000"/>
              <a:t>(with A</a:t>
            </a:r>
            <a:r>
              <a:rPr lang="en-US" sz="2000" dirty="0"/>
              <a:t>. Das and A. Knop)</a:t>
            </a:r>
            <a:br>
              <a:rPr lang="en-US" sz="2000" dirty="0"/>
            </a:br>
            <a:r>
              <a:rPr lang="en-US" sz="2000" dirty="0"/>
              <a:t>Proof Complexity survey (Handbook of Proof Theory, with J. Nordstrom).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239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F270-97E0-0B38-E75D-D8D2D7F9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Katalin Fazekas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8AB87-DDD9-2699-2001-ED99C04C8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 Wien</a:t>
            </a:r>
          </a:p>
          <a:p>
            <a:r>
              <a:rPr lang="en-US" dirty="0">
                <a:hlinkClick r:id="rId2"/>
              </a:rPr>
              <a:t>Katalin Fazekas - Homepage (kfazekas.github.io)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07712E8-FA36-7691-36AA-15DC67AA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7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A184-B676-3798-68F9-0F5A471D2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Vijay Ganesh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E3024-989B-458C-F9F7-554F7902C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Georgia Tech</a:t>
            </a:r>
          </a:p>
          <a:p>
            <a:r>
              <a:rPr lang="en-US" dirty="0">
                <a:hlinkClick r:id="rId2"/>
              </a:rPr>
              <a:t>Vijay Ganesh | School of Computer Science (gatech.edu)</a:t>
            </a:r>
            <a:endParaRPr lang="en-US" dirty="0"/>
          </a:p>
        </p:txBody>
      </p:sp>
      <p:pic>
        <p:nvPicPr>
          <p:cNvPr id="14338" name="Picture 2" descr="Vijay Ganesh">
            <a:extLst>
              <a:ext uri="{FF2B5EF4-FFF2-40B4-BE49-F238E27FC236}">
                <a16:creationId xmlns:a16="http://schemas.microsoft.com/office/drawing/2014/main" id="{3044F900-43F9-8ACE-0174-0C713746A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251" y="-1"/>
            <a:ext cx="3174749" cy="38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8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D684-50D8-E478-C8CE-A3722D382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Katsumi Inoue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5E52A-03E7-9C9C-2A31-91B6A1C4F2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National institute of Informatics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33B2FB-2EE7-5AF7-ADD3-77CCB0DE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06" y="20637"/>
            <a:ext cx="3029893" cy="403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7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747D-BFD2-F9E5-1C75-61260DD21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Jie-Hong Roland Jiang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9FE9-A0B1-F471-083D-0ADA33437B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National Taiwan University</a:t>
            </a:r>
          </a:p>
          <a:p>
            <a:r>
              <a:rPr lang="en-US" dirty="0">
                <a:hlinkClick r:id="rId2"/>
              </a:rPr>
              <a:t>Jie-Hong Roland Jiang (</a:t>
            </a:r>
            <a:r>
              <a:rPr lang="ja-JP" altLang="en-US" dirty="0">
                <a:hlinkClick r:id="rId2"/>
              </a:rPr>
              <a:t>江介宏</a:t>
            </a:r>
            <a:r>
              <a:rPr lang="en-US" altLang="ja-JP" dirty="0">
                <a:hlinkClick r:id="rId2"/>
              </a:rPr>
              <a:t>) @ </a:t>
            </a:r>
            <a:r>
              <a:rPr lang="en-US" dirty="0">
                <a:hlinkClick r:id="rId2"/>
              </a:rPr>
              <a:t>National Taiwan University (ntu.edu.tw)</a:t>
            </a:r>
            <a:endParaRPr lang="en-US" dirty="0"/>
          </a:p>
        </p:txBody>
      </p:sp>
      <p:pic>
        <p:nvPicPr>
          <p:cNvPr id="13314" name="Picture 2" descr="Image result for Jie-Hong Roland">
            <a:extLst>
              <a:ext uri="{FF2B5EF4-FFF2-40B4-BE49-F238E27FC236}">
                <a16:creationId xmlns:a16="http://schemas.microsoft.com/office/drawing/2014/main" id="{DAACAAB2-C457-D422-36DA-C6CE45B9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03" y="-1"/>
            <a:ext cx="2440898" cy="33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35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CD53-65AB-7539-EAC2-F01D6C36A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Matti </a:t>
            </a:r>
            <a:r>
              <a:rPr lang="en-US" i="0" dirty="0" err="1">
                <a:solidFill>
                  <a:srgbClr val="000000"/>
                </a:solidFill>
                <a:effectLst/>
              </a:rPr>
              <a:t>Järvisalo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44A25-2A4C-6FDE-ADEA-0D15ACF57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Helsinki</a:t>
            </a:r>
          </a:p>
          <a:p>
            <a:r>
              <a:rPr lang="en-US" dirty="0">
                <a:hlinkClick r:id="rId2"/>
              </a:rPr>
              <a:t>Matti </a:t>
            </a:r>
            <a:r>
              <a:rPr lang="en-US" dirty="0" err="1">
                <a:hlinkClick r:id="rId2"/>
              </a:rPr>
              <a:t>Järvisalo</a:t>
            </a:r>
            <a:r>
              <a:rPr lang="en-US" dirty="0">
                <a:hlinkClick r:id="rId2"/>
              </a:rPr>
              <a:t> (helsinki.fi)</a:t>
            </a:r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08AE8C-3C76-9D7D-B584-5A073C52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487" y="-1"/>
            <a:ext cx="3473513" cy="46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37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446</Words>
  <Application>Microsoft Office PowerPoint</Application>
  <PresentationFormat>Widescreen</PresentationFormat>
  <Paragraphs>74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Introductions</vt:lpstr>
      <vt:lpstr>Mutsunori Banbara</vt:lpstr>
      <vt:lpstr>Armin Biere</vt:lpstr>
      <vt:lpstr>PowerPoint Presentation</vt:lpstr>
      <vt:lpstr>Katalin Fazekas</vt:lpstr>
      <vt:lpstr>Vijay Ganesh</vt:lpstr>
      <vt:lpstr>Katsumi Inoue</vt:lpstr>
      <vt:lpstr>Jie-Hong Roland Jiang</vt:lpstr>
      <vt:lpstr>Matti Järvisalo</vt:lpstr>
      <vt:lpstr>Naoki Kobayashi</vt:lpstr>
      <vt:lpstr>Miyuki Koshimura</vt:lpstr>
      <vt:lpstr>Oliver Kullmann</vt:lpstr>
      <vt:lpstr>Shin-Ichi Minato</vt:lpstr>
      <vt:lpstr>Nina Narodytska</vt:lpstr>
      <vt:lpstr>Aina Niemetz</vt:lpstr>
      <vt:lpstr>Jakob Nordström</vt:lpstr>
      <vt:lpstr>Mathias Preiner</vt:lpstr>
      <vt:lpstr>Kristin Rozier</vt:lpstr>
      <vt:lpstr>Masahiro Sakai</vt:lpstr>
      <vt:lpstr>Roopsha Samanta</vt:lpstr>
      <vt:lpstr>Stefan Szeider</vt:lpstr>
      <vt:lpstr> Soh Takehide</vt:lpstr>
      <vt:lpstr>PowerPoint Presentation</vt:lpstr>
      <vt:lpstr>Hiroshi Unno</vt:lpstr>
      <vt:lpstr>Akihisa Yamada</vt:lpstr>
      <vt:lpstr>Tachio Terauchi</vt:lpstr>
      <vt:lpstr>Marijn Heule</vt:lpstr>
      <vt:lpstr>Nikolaj BjØrner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Nikolaj Bjorner</dc:creator>
  <cp:lastModifiedBy>Nikolaj Bjorner</cp:lastModifiedBy>
  <cp:revision>22</cp:revision>
  <dcterms:created xsi:type="dcterms:W3CDTF">2023-09-29T21:30:36Z</dcterms:created>
  <dcterms:modified xsi:type="dcterms:W3CDTF">2023-09-30T00:14:15Z</dcterms:modified>
</cp:coreProperties>
</file>